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24"/>
  </p:notesMasterIdLst>
  <p:handoutMasterIdLst>
    <p:handoutMasterId r:id="rId25"/>
  </p:handoutMasterIdLst>
  <p:sldIdLst>
    <p:sldId id="371" r:id="rId2"/>
    <p:sldId id="340" r:id="rId3"/>
    <p:sldId id="370" r:id="rId4"/>
    <p:sldId id="363" r:id="rId5"/>
    <p:sldId id="345" r:id="rId6"/>
    <p:sldId id="271" r:id="rId7"/>
    <p:sldId id="286" r:id="rId8"/>
    <p:sldId id="289" r:id="rId9"/>
    <p:sldId id="323" r:id="rId10"/>
    <p:sldId id="359" r:id="rId11"/>
    <p:sldId id="364" r:id="rId12"/>
    <p:sldId id="366" r:id="rId13"/>
    <p:sldId id="368" r:id="rId14"/>
    <p:sldId id="369" r:id="rId15"/>
    <p:sldId id="319" r:id="rId16"/>
    <p:sldId id="356" r:id="rId17"/>
    <p:sldId id="358" r:id="rId18"/>
    <p:sldId id="357" r:id="rId19"/>
    <p:sldId id="333" r:id="rId20"/>
    <p:sldId id="334" r:id="rId21"/>
    <p:sldId id="335" r:id="rId22"/>
    <p:sldId id="337" r:id="rId23"/>
  </p:sldIdLst>
  <p:sldSz cx="9144000" cy="6858000" type="screen4x3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3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FB4"/>
    <a:srgbClr val="8B9299"/>
    <a:srgbClr val="BCC3C9"/>
    <a:srgbClr val="701716"/>
    <a:srgbClr val="6D7277"/>
    <a:srgbClr val="989EA3"/>
    <a:srgbClr val="BE2826"/>
    <a:srgbClr val="424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570" autoAdjust="0"/>
  </p:normalViewPr>
  <p:slideViewPr>
    <p:cSldViewPr snapToGrid="0">
      <p:cViewPr varScale="1">
        <p:scale>
          <a:sx n="91" d="100"/>
          <a:sy n="91" d="100"/>
        </p:scale>
        <p:origin x="-492" y="-96"/>
      </p:cViewPr>
      <p:guideLst>
        <p:guide orient="horz"/>
        <p:guide pos="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66A81F04-739D-6E4A-84E2-56EE763069FF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112E8CA4-11F3-9D4C-811C-E894CCE94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0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1360BD1B-BCED-694F-9DAA-D0E3239E3D85}" type="datetime1">
              <a:rPr lang="en-US" smtClean="0"/>
              <a:pPr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5A125EE4-3D1C-674D-B8B9-3D3A602CC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53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irsögn +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508000"/>
            <a:ext cx="7239000" cy="1473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is-IS" dirty="0"/>
              <a:t>SMELLIÐ TIL AÐ SKRIFA NÝJA FYRIRSÖGN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9275" y="2327275"/>
            <a:ext cx="7253288" cy="3362325"/>
          </a:xfrm>
        </p:spPr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mynd +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71500" y="541340"/>
            <a:ext cx="8572501" cy="277336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2450" y="3522344"/>
            <a:ext cx="7250113" cy="1402715"/>
          </a:xfrm>
        </p:spPr>
        <p:txBody>
          <a:bodyPr/>
          <a:lstStyle/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20700"/>
            <a:ext cx="8026400" cy="1457214"/>
          </a:xfrm>
        </p:spPr>
        <p:txBody>
          <a:bodyPr vert="horz" anchor="t"/>
          <a:lstStyle>
            <a:lvl1pPr algn="l">
              <a:lnSpc>
                <a:spcPts val="3400"/>
              </a:lnSpc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s-IS" dirty="0"/>
              <a:t>SMELLIÐ TIL AÐ SKRIFA NÝJA FYRIRSÖGN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C7B0-79E4-4440-98DC-810285EFA488}" type="datetimeFigureOut">
              <a:rPr lang="en-US"/>
              <a:pPr>
                <a:defRPr/>
              </a:pPr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A9FC-D6F5-4D65-A5B7-5EB1C1855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03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71500" y="541340"/>
            <a:ext cx="8572501" cy="49958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7850" y="5686743"/>
            <a:ext cx="6013450" cy="777557"/>
          </a:xfrm>
        </p:spPr>
        <p:txBody>
          <a:bodyPr>
            <a:normAutofit/>
          </a:bodyPr>
          <a:lstStyle>
            <a:lvl1pPr>
              <a:buNone/>
              <a:defRPr sz="1800" b="1">
                <a:solidFill>
                  <a:srgbClr val="42464B"/>
                </a:solidFill>
              </a:defRPr>
            </a:lvl1pPr>
          </a:lstStyle>
          <a:p>
            <a:pPr lvl="0"/>
            <a:r>
              <a:rPr lang="is-I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20700"/>
            <a:ext cx="7950200" cy="1457214"/>
          </a:xfrm>
        </p:spPr>
        <p:txBody>
          <a:bodyPr vert="horz" anchor="t"/>
          <a:lstStyle>
            <a:lvl1pPr algn="l">
              <a:lnSpc>
                <a:spcPts val="3400"/>
              </a:lnSpc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s-IS" dirty="0"/>
              <a:t>SMELLIÐ TIL AÐ SKRIFA NÝJA FYRIRSÖGN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mynd +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71500" y="541340"/>
            <a:ext cx="8572501" cy="373856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2450" y="4398644"/>
            <a:ext cx="7250113" cy="1402715"/>
          </a:xfrm>
        </p:spPr>
        <p:txBody>
          <a:bodyPr/>
          <a:lstStyle/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520700"/>
            <a:ext cx="7937500" cy="1457214"/>
          </a:xfrm>
        </p:spPr>
        <p:txBody>
          <a:bodyPr vert="horz" anchor="t"/>
          <a:lstStyle>
            <a:lvl1pPr algn="l">
              <a:lnSpc>
                <a:spcPts val="3400"/>
              </a:lnSpc>
              <a:spcAft>
                <a:spcPts val="0"/>
              </a:spcAft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s-IS" dirty="0"/>
              <a:t>SMELLIÐ TIL AÐ SKRIFA NÝJA FYRIRSÖGN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mynd +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52450" y="541973"/>
            <a:ext cx="3873500" cy="5207000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835525" y="2298700"/>
            <a:ext cx="3830638" cy="3471863"/>
          </a:xfrm>
        </p:spPr>
        <p:txBody>
          <a:bodyPr/>
          <a:lstStyle/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26000" y="508000"/>
            <a:ext cx="3848100" cy="1625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is-IS" dirty="0"/>
              <a:t>SMELLIÐ TIL AÐ SKRIFA NÝJA FYRIRSÖGN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yrirsögn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508000"/>
            <a:ext cx="8229600" cy="145721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is-IS" dirty="0"/>
              <a:t>SMELLIÐ TIL AÐ SKRIFA NÝJA FYRIRSÖGN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8" y="1968500"/>
            <a:ext cx="8229600" cy="3733866"/>
          </a:xfrm>
        </p:spPr>
        <p:txBody>
          <a:bodyPr/>
          <a:lstStyle/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508000"/>
            <a:ext cx="8255000" cy="145721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is-IS" dirty="0"/>
              <a:t>SMELLIÐ TIL AÐ SKRIFA NÝJA FYRIRSÖGN</a:t>
            </a:r>
            <a:endParaRPr lang="en-US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52450" y="2158999"/>
            <a:ext cx="3600450" cy="3589973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241800" y="2158999"/>
            <a:ext cx="4584700" cy="3594101"/>
          </a:xfrm>
        </p:spPr>
        <p:txBody>
          <a:bodyPr anchor="b" anchorCtr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3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508000"/>
            <a:ext cx="8267700" cy="145721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is-IS" dirty="0"/>
              <a:t>SMELLIÐ TIL AÐ SKRIFA NÝJA FYRIRSÖGN</a:t>
            </a:r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52450" y="2158999"/>
            <a:ext cx="3600450" cy="3589973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260850" y="2146299"/>
            <a:ext cx="1771650" cy="1765301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40450" y="2146299"/>
            <a:ext cx="2698750" cy="1765301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067550" y="4013200"/>
            <a:ext cx="1771650" cy="1739900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248150" y="4013200"/>
            <a:ext cx="2698750" cy="1739900"/>
          </a:xfrm>
        </p:spPr>
        <p:txBody>
          <a:bodyPr anchor="b" anchorCtr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8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58800" y="508000"/>
            <a:ext cx="8280400" cy="145721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is-IS" dirty="0"/>
              <a:t>SMELLIÐ TIL AÐ SKRIFA NÝJA FYRIRSÖGN</a:t>
            </a:r>
            <a:endParaRPr lang="en-US" dirty="0"/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52450" y="2158999"/>
            <a:ext cx="3600450" cy="2133601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260850" y="2146299"/>
            <a:ext cx="1771650" cy="1765301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40450" y="2146299"/>
            <a:ext cx="2698750" cy="1765301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067550" y="4013200"/>
            <a:ext cx="1771650" cy="1739900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248150" y="4013200"/>
            <a:ext cx="2698750" cy="1739900"/>
          </a:xfrm>
        </p:spPr>
        <p:txBody>
          <a:bodyPr anchor="b" anchorCtr="0"/>
          <a:lstStyle/>
          <a:p>
            <a:endParaRPr lang="en-US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39750" y="4406899"/>
            <a:ext cx="3600450" cy="2133601"/>
          </a:xfrm>
        </p:spPr>
        <p:txBody>
          <a:bodyPr anchor="b" anchorCtr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508000"/>
            <a:ext cx="8229600" cy="1798395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is-IS" dirty="0"/>
              <a:t>SMELLIÐ TIL AÐ SKRIFA NÝJA FYRIRSÖGN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58" y="2388275"/>
            <a:ext cx="8229600" cy="325052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is-IS" dirty="0"/>
              <a:t>Click to edit Master text styles</a:t>
            </a:r>
          </a:p>
          <a:p>
            <a:pPr lvl="1"/>
            <a:r>
              <a:rPr lang="is-IS" dirty="0"/>
              <a:t>Second level</a:t>
            </a:r>
          </a:p>
          <a:p>
            <a:pPr lvl="2"/>
            <a:r>
              <a:rPr lang="is-IS" dirty="0"/>
              <a:t>Third level</a:t>
            </a:r>
          </a:p>
          <a:p>
            <a:pPr lvl="3"/>
            <a:r>
              <a:rPr lang="is-IS" dirty="0"/>
              <a:t>Fourth level</a:t>
            </a:r>
          </a:p>
          <a:p>
            <a:pPr lvl="4"/>
            <a:r>
              <a:rPr lang="is-IS" dirty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48474" y="6134101"/>
            <a:ext cx="1338326" cy="5460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50" r:id="rId2"/>
    <p:sldLayoutId id="2147483731" r:id="rId3"/>
    <p:sldLayoutId id="2147483730" r:id="rId4"/>
    <p:sldLayoutId id="2147483722" r:id="rId5"/>
    <p:sldLayoutId id="2147483720" r:id="rId6"/>
    <p:sldLayoutId id="2147483748" r:id="rId7"/>
    <p:sldLayoutId id="2147483747" r:id="rId8"/>
    <p:sldLayoutId id="2147483749" r:id="rId9"/>
    <p:sldLayoutId id="2147483732" r:id="rId10"/>
    <p:sldLayoutId id="2147483752" r:id="rId11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600" b="1" kern="1200" baseline="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91729"/>
            <a:ext cx="8229600" cy="1059002"/>
          </a:xfrm>
        </p:spPr>
        <p:txBody>
          <a:bodyPr>
            <a:normAutofit/>
          </a:bodyPr>
          <a:lstStyle/>
          <a:p>
            <a:pPr algn="ctr"/>
            <a:r>
              <a:rPr lang="is-IS" sz="4000" dirty="0" smtClean="0"/>
              <a:t>EFLA í mygluheimum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1282700"/>
            <a:ext cx="6921500" cy="5191125"/>
          </a:xfrm>
        </p:spPr>
      </p:pic>
    </p:spTree>
    <p:extLst>
      <p:ext uri="{BB962C8B-B14F-4D97-AF65-F5344CB8AC3E}">
        <p14:creationId xmlns:p14="http://schemas.microsoft.com/office/powerpoint/2010/main" val="2577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2829"/>
            <a:ext cx="8229600" cy="762073"/>
          </a:xfrm>
        </p:spPr>
        <p:txBody>
          <a:bodyPr>
            <a:normAutofit fontScale="90000"/>
          </a:bodyPr>
          <a:lstStyle/>
          <a:p>
            <a:pPr algn="ctr"/>
            <a:r>
              <a:rPr lang="is-IS" sz="2000" dirty="0"/>
              <a:t/>
            </a:r>
            <a:br>
              <a:rPr lang="is-IS" sz="2000" dirty="0"/>
            </a:br>
            <a:r>
              <a:rPr lang="is-IS" sz="4000" dirty="0" smtClean="0"/>
              <a:t>Það er óþolandi að vita ekki neitt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368" y="1592826"/>
            <a:ext cx="6680000" cy="4282457"/>
          </a:xfrm>
        </p:spPr>
        <p:txBody>
          <a:bodyPr/>
          <a:lstStyle/>
          <a:p>
            <a:pPr marL="0" indent="0" algn="ctr">
              <a:buNone/>
            </a:pPr>
            <a:r>
              <a:rPr lang="is-IS" sz="2800" dirty="0" smtClean="0"/>
              <a:t>Stór hluti af húsum einangruðum að innan innan eru í dag byggð eins myndirnar hér að framan sýndu.</a:t>
            </a:r>
          </a:p>
          <a:p>
            <a:pPr marL="0" indent="0" algn="ctr">
              <a:buNone/>
            </a:pPr>
            <a:endParaRPr lang="is-IS" sz="2800" dirty="0"/>
          </a:p>
          <a:p>
            <a:pPr marL="0" indent="0" algn="ctr">
              <a:buNone/>
            </a:pPr>
            <a:r>
              <a:rPr lang="is-IS" sz="2800" dirty="0" smtClean="0"/>
              <a:t>Eru þau kannski öll svona</a:t>
            </a:r>
          </a:p>
          <a:p>
            <a:pPr marL="0" indent="0" algn="ctr">
              <a:buNone/>
            </a:pPr>
            <a:endParaRPr lang="is-IS" sz="2800" dirty="0"/>
          </a:p>
          <a:p>
            <a:pPr marL="0" indent="0" algn="ctr">
              <a:buNone/>
            </a:pPr>
            <a:r>
              <a:rPr lang="is-IS" sz="2800" dirty="0" smtClean="0"/>
              <a:t>Hver ber ábyrgðina</a:t>
            </a:r>
          </a:p>
          <a:p>
            <a:pPr marL="0" indent="0" algn="ctr">
              <a:buNone/>
            </a:pPr>
            <a:r>
              <a:rPr lang="is-IS" sz="2800" dirty="0" smtClean="0"/>
              <a:t>Fólkið sjálft eins og vanalega??</a:t>
            </a:r>
          </a:p>
          <a:p>
            <a:pPr marL="0" indent="0" algn="ctr">
              <a:buNone/>
            </a:pPr>
            <a:endParaRPr lang="is-IS" sz="28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67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2829"/>
            <a:ext cx="8229600" cy="762073"/>
          </a:xfrm>
        </p:spPr>
        <p:txBody>
          <a:bodyPr>
            <a:normAutofit fontScale="90000"/>
          </a:bodyPr>
          <a:lstStyle/>
          <a:p>
            <a:pPr algn="ctr"/>
            <a:r>
              <a:rPr lang="is-IS" sz="2000" dirty="0"/>
              <a:t/>
            </a:r>
            <a:br>
              <a:rPr lang="is-IS" sz="2000" dirty="0"/>
            </a:br>
            <a:r>
              <a:rPr lang="is-IS" sz="4000" dirty="0" smtClean="0"/>
              <a:t>Það er óþolandi að vera rannsakandi án réttra tækja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368" y="1592826"/>
            <a:ext cx="6680000" cy="428245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s-IS" sz="2800" dirty="0" smtClean="0"/>
              <a:t>Okkur vantar tæki til að sjá inn í veggi </a:t>
            </a:r>
          </a:p>
          <a:p>
            <a:pPr marL="0" indent="0" algn="ctr">
              <a:buNone/>
            </a:pPr>
            <a:endParaRPr lang="is-IS" sz="2800" dirty="0"/>
          </a:p>
          <a:p>
            <a:pPr marL="0" indent="0" algn="ctr">
              <a:buNone/>
            </a:pPr>
            <a:r>
              <a:rPr lang="is-IS" sz="2800" dirty="0" smtClean="0"/>
              <a:t>Hvað með öll húsin í Breiðholtinu sem láku um áratugaskeið en búið er að klæða og mála að innan.</a:t>
            </a:r>
          </a:p>
          <a:p>
            <a:pPr marL="0" indent="0" algn="ctr">
              <a:buNone/>
            </a:pPr>
            <a:endParaRPr lang="is-IS" sz="2800" dirty="0"/>
          </a:p>
          <a:p>
            <a:pPr marL="0" indent="0" algn="ctr">
              <a:buNone/>
            </a:pPr>
            <a:r>
              <a:rPr lang="is-IS" sz="2800" dirty="0" smtClean="0"/>
              <a:t>Eru þau kannski öll með myglaða útveggi á bak við pússaða veggi</a:t>
            </a:r>
          </a:p>
          <a:p>
            <a:pPr marL="0" indent="0" algn="ctr">
              <a:buNone/>
            </a:pPr>
            <a:r>
              <a:rPr lang="is-IS" sz="2800" dirty="0" smtClean="0"/>
              <a:t>Hversu skaðleg er sú mygla</a:t>
            </a:r>
          </a:p>
          <a:p>
            <a:pPr marL="0" indent="0" algn="ctr">
              <a:buNone/>
            </a:pPr>
            <a:endParaRPr lang="is-IS" sz="2800" dirty="0" smtClean="0"/>
          </a:p>
          <a:p>
            <a:pPr marL="0" indent="0" algn="ctr">
              <a:buNone/>
            </a:pPr>
            <a:r>
              <a:rPr lang="is-IS" sz="2800" dirty="0" smtClean="0"/>
              <a:t>Getum við beitt líkindafræðilegum greiningum</a:t>
            </a:r>
          </a:p>
          <a:p>
            <a:pPr marL="0" indent="0" algn="ctr">
              <a:buNone/>
            </a:pPr>
            <a:endParaRPr lang="is-IS" sz="28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65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2829"/>
            <a:ext cx="8229600" cy="762073"/>
          </a:xfrm>
        </p:spPr>
        <p:txBody>
          <a:bodyPr>
            <a:normAutofit fontScale="90000"/>
          </a:bodyPr>
          <a:lstStyle/>
          <a:p>
            <a:pPr algn="ctr"/>
            <a:r>
              <a:rPr lang="is-IS" sz="2000" dirty="0"/>
              <a:t/>
            </a:r>
            <a:br>
              <a:rPr lang="is-IS" sz="2000" dirty="0"/>
            </a:br>
            <a:r>
              <a:rPr lang="is-IS" sz="4000" dirty="0" smtClean="0"/>
              <a:t>Það er óþolandi að vera rannsakandi án réttra tækja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368" y="1592826"/>
            <a:ext cx="6680000" cy="4282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s-IS" sz="2800" dirty="0" smtClean="0"/>
              <a:t>Okkur vantar ennþá tæki og þekkingu til að mæla myglu og tengja við vöxt ósýnilegrar myglu í veggjum og þökum</a:t>
            </a:r>
          </a:p>
          <a:p>
            <a:pPr marL="0" indent="0" algn="ctr">
              <a:buNone/>
            </a:pPr>
            <a:endParaRPr lang="is-IS" sz="2800" dirty="0"/>
          </a:p>
          <a:p>
            <a:pPr marL="0" indent="0" algn="ctr">
              <a:buNone/>
            </a:pPr>
            <a:r>
              <a:rPr lang="is-IS" sz="2800" dirty="0" smtClean="0"/>
              <a:t>Okkur vantar þröskuldsgildi og stærðarmörk og tengingar við veikindi</a:t>
            </a:r>
            <a:endParaRPr lang="is-IS" sz="2800" dirty="0"/>
          </a:p>
          <a:p>
            <a:pPr marL="0" indent="0" algn="ctr">
              <a:buNone/>
            </a:pPr>
            <a:endParaRPr lang="is-IS" sz="2800" dirty="0" smtClean="0"/>
          </a:p>
          <a:p>
            <a:pPr marL="0" indent="0" algn="ctr">
              <a:buNone/>
            </a:pPr>
            <a:r>
              <a:rPr lang="is-IS" sz="2800" dirty="0" smtClean="0"/>
              <a:t>Hvernig er líf verkfræðingsins án staðla</a:t>
            </a:r>
            <a:endParaRPr lang="is-IS" sz="28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82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2830"/>
            <a:ext cx="8229600" cy="1101286"/>
          </a:xfrm>
        </p:spPr>
        <p:txBody>
          <a:bodyPr>
            <a:normAutofit/>
          </a:bodyPr>
          <a:lstStyle/>
          <a:p>
            <a:pPr algn="ctr"/>
            <a:r>
              <a:rPr lang="is-IS" sz="2000" dirty="0"/>
              <a:t>Matskerfi</a:t>
            </a:r>
            <a:br>
              <a:rPr lang="is-IS" sz="2000" dirty="0"/>
            </a:br>
            <a:r>
              <a:rPr lang="is-IS" sz="2000" dirty="0"/>
              <a:t/>
            </a:r>
            <a:br>
              <a:rPr lang="is-IS" sz="2000" dirty="0"/>
            </a:br>
            <a:r>
              <a:rPr lang="is-IS" sz="2000" dirty="0"/>
              <a:t>Frágangur útveggja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8" y="1474839"/>
            <a:ext cx="8229600" cy="4227527"/>
          </a:xfrm>
        </p:spPr>
        <p:txBody>
          <a:bodyPr/>
          <a:lstStyle/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85442"/>
              </p:ext>
            </p:extLst>
          </p:nvPr>
        </p:nvGraphicFramePr>
        <p:xfrm>
          <a:off x="339213" y="2168015"/>
          <a:ext cx="8450825" cy="1798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1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39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3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90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9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91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72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einangrað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að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einangrað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utan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einangrað innan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Einangrað innan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einangrað innan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Einangrað innan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Einangrað innan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málmgrind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timburgrind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plast + múr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steinull + múr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málmkerfi án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málmkerfi með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timburgrind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607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lagnagrindur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lagnagrind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2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2829"/>
            <a:ext cx="8229600" cy="762073"/>
          </a:xfrm>
        </p:spPr>
        <p:txBody>
          <a:bodyPr>
            <a:normAutofit fontScale="90000"/>
          </a:bodyPr>
          <a:lstStyle/>
          <a:p>
            <a:pPr algn="ctr"/>
            <a:r>
              <a:rPr lang="is-IS" sz="2000" dirty="0"/>
              <a:t/>
            </a:r>
            <a:br>
              <a:rPr lang="is-IS" sz="2000" dirty="0"/>
            </a:br>
            <a:r>
              <a:rPr lang="is-IS" sz="4000" dirty="0" smtClean="0"/>
              <a:t>Okkur vantar þröskuldsgildi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878" y="1040525"/>
            <a:ext cx="6680000" cy="48557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is-IS" sz="2800" dirty="0" smtClean="0"/>
          </a:p>
          <a:p>
            <a:pPr marL="0" indent="0">
              <a:buNone/>
            </a:pPr>
            <a:r>
              <a:rPr lang="is-IS" sz="2400" dirty="0" smtClean="0"/>
              <a:t>Þolanleg mygla = 0,002*A1*A2*A3*A4*A5*A6 m2/m3</a:t>
            </a:r>
          </a:p>
          <a:p>
            <a:pPr marL="0" indent="0">
              <a:buNone/>
            </a:pPr>
            <a:endParaRPr lang="is-IS" sz="2400" dirty="0" smtClean="0"/>
          </a:p>
          <a:p>
            <a:pPr marL="0" indent="0">
              <a:buNone/>
            </a:pPr>
            <a:r>
              <a:rPr lang="is-IS" dirty="0" smtClean="0"/>
              <a:t>A1: þéttleiki myglu =0,5 til 2</a:t>
            </a:r>
          </a:p>
          <a:p>
            <a:pPr marL="0" indent="0">
              <a:buNone/>
            </a:pPr>
            <a:r>
              <a:rPr lang="is-IS" dirty="0" smtClean="0"/>
              <a:t>A2: Hvar í húsi: 0,1 til 10 Salerni til svefnherbergis</a:t>
            </a:r>
          </a:p>
          <a:p>
            <a:pPr marL="0" indent="0">
              <a:buNone/>
            </a:pPr>
            <a:r>
              <a:rPr lang="is-IS" dirty="0" smtClean="0"/>
              <a:t>A3: Hvar í byggingarhluta. 0,1, á ystu klæðningu, 10 á yfirborði inni</a:t>
            </a:r>
          </a:p>
          <a:p>
            <a:pPr marL="0" indent="0">
              <a:buNone/>
            </a:pPr>
            <a:r>
              <a:rPr lang="is-IS" dirty="0" smtClean="0"/>
              <a:t>A4: Loftþéttleiki byggingarhluta</a:t>
            </a:r>
          </a:p>
          <a:p>
            <a:pPr marL="0" indent="0">
              <a:buNone/>
            </a:pPr>
            <a:r>
              <a:rPr lang="is-IS" dirty="0" smtClean="0"/>
              <a:t>A5: Húsgerð</a:t>
            </a:r>
          </a:p>
          <a:p>
            <a:pPr marL="0" indent="0">
              <a:buNone/>
            </a:pPr>
            <a:r>
              <a:rPr lang="is-IS" dirty="0" smtClean="0"/>
              <a:t>A6 Myglutegund: 1 til 0,001 eftir tegund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En hvað er þröskuldsgildi fyrir mjög viðkvæma: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En hvernig væri að fara eftir byggingareglugerð og framfylgja henni og fara að byggja heilbrigð hús.</a:t>
            </a:r>
          </a:p>
        </p:txBody>
      </p:sp>
    </p:spTree>
    <p:extLst>
      <p:ext uri="{BB962C8B-B14F-4D97-AF65-F5344CB8AC3E}">
        <p14:creationId xmlns:p14="http://schemas.microsoft.com/office/powerpoint/2010/main" val="35712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just-shut-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126" y="725715"/>
            <a:ext cx="7179905" cy="533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5132"/>
            <a:ext cx="8229600" cy="330926"/>
          </a:xfrm>
        </p:spPr>
        <p:txBody>
          <a:bodyPr>
            <a:normAutofit fontScale="90000"/>
          </a:bodyPr>
          <a:lstStyle/>
          <a:p>
            <a:endParaRPr lang="is-I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2830"/>
            <a:ext cx="8229600" cy="1101286"/>
          </a:xfrm>
        </p:spPr>
        <p:txBody>
          <a:bodyPr>
            <a:normAutofit/>
          </a:bodyPr>
          <a:lstStyle/>
          <a:p>
            <a:pPr algn="ctr"/>
            <a:r>
              <a:rPr lang="is-IS" sz="2000" dirty="0"/>
              <a:t/>
            </a:r>
            <a:br>
              <a:rPr lang="is-IS" sz="2000" dirty="0"/>
            </a:br>
            <a:r>
              <a:rPr lang="is-IS" sz="2800" dirty="0"/>
              <a:t>Svona vil ég hafa húsið mitt: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8" y="1474839"/>
            <a:ext cx="8229600" cy="4227527"/>
          </a:xfrm>
        </p:spPr>
        <p:txBody>
          <a:bodyPr>
            <a:normAutofit fontScale="92500"/>
          </a:bodyPr>
          <a:lstStyle/>
          <a:p>
            <a:r>
              <a:rPr lang="is-IS" sz="2400" dirty="0"/>
              <a:t>Nýlegt steypt hús.</a:t>
            </a:r>
          </a:p>
          <a:p>
            <a:r>
              <a:rPr lang="is-IS" sz="2400" dirty="0"/>
              <a:t>Einangrað að utan með loftræstri málmklæðningu á </a:t>
            </a:r>
            <a:r>
              <a:rPr lang="is-IS" sz="2400" dirty="0" err="1"/>
              <a:t>málmlektum</a:t>
            </a:r>
            <a:r>
              <a:rPr lang="is-IS" sz="2400" dirty="0"/>
              <a:t>.</a:t>
            </a:r>
          </a:p>
          <a:p>
            <a:r>
              <a:rPr lang="is-IS" sz="2400" dirty="0"/>
              <a:t>Viðsnúið steypt þak með heillímdum </a:t>
            </a:r>
            <a:r>
              <a:rPr lang="is-IS" sz="2400" dirty="0" err="1"/>
              <a:t>asfaltdúk</a:t>
            </a:r>
            <a:r>
              <a:rPr lang="is-IS" sz="2400" dirty="0"/>
              <a:t>.</a:t>
            </a:r>
          </a:p>
          <a:p>
            <a:r>
              <a:rPr lang="is-IS" sz="2400" dirty="0"/>
              <a:t>Gluggar úr áli þétt að steypu með EPDM dúk.</a:t>
            </a:r>
          </a:p>
          <a:p>
            <a:r>
              <a:rPr lang="is-IS" sz="2400" dirty="0"/>
              <a:t>Flísar á gólfum, kannski heillímt </a:t>
            </a:r>
            <a:r>
              <a:rPr lang="is-IS" sz="2400" dirty="0" err="1"/>
              <a:t>parkett</a:t>
            </a:r>
            <a:r>
              <a:rPr lang="is-IS" sz="2400" dirty="0"/>
              <a:t>.</a:t>
            </a:r>
          </a:p>
          <a:p>
            <a:r>
              <a:rPr lang="is-IS" sz="2400" dirty="0"/>
              <a:t>Hlaðnir flísaklæddir veggir á baði með þéttilagi undir flísum</a:t>
            </a:r>
          </a:p>
          <a:p>
            <a:r>
              <a:rPr lang="is-IS" sz="2400" dirty="0"/>
              <a:t>Sambland af gólfhita og ofnum.</a:t>
            </a:r>
          </a:p>
          <a:p>
            <a:r>
              <a:rPr lang="is-IS" sz="2400" dirty="0"/>
              <a:t>Unnið í tímavinnu af vönduðum iðnaðarmönnun – engin tilboð né uppmæling. Teiknað af </a:t>
            </a:r>
            <a:r>
              <a:rPr lang="is-IS" sz="2400"/>
              <a:t>samviskusömum flinkum </a:t>
            </a:r>
            <a:r>
              <a:rPr lang="is-IS" sz="2400" dirty="0"/>
              <a:t>arkitekt.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2830"/>
            <a:ext cx="8229600" cy="436728"/>
          </a:xfrm>
        </p:spPr>
        <p:txBody>
          <a:bodyPr>
            <a:normAutofit/>
          </a:bodyPr>
          <a:lstStyle/>
          <a:p>
            <a:pPr algn="ctr"/>
            <a:r>
              <a:rPr lang="is-IS" sz="2000" dirty="0"/>
              <a:t>Matskerfi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648220"/>
              </p:ext>
            </p:extLst>
          </p:nvPr>
        </p:nvGraphicFramePr>
        <p:xfrm>
          <a:off x="928912" y="420930"/>
          <a:ext cx="7329717" cy="6255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55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7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67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67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Matskerfi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fyrir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myglu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Húsgerð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Steypt hús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Timburhús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Málmhús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Plasthús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Þakgerð steyptra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húsa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Up side down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Uppstólað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steypt - loftað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timburþak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dúkur á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innan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einangrun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Útveggur steyptra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húsa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652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einangrað að utan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einangrað utan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einangrað innan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Einangrað innan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einangrað innan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Einangrað innan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Einangrað innan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málmgrind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timburgrind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plast + múr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steinull + múr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málmkerfi án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málmkerfi með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timburgrind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lagnagrindur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lagnagrind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Gólfefni húsa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flísar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parkett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teppi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dúkur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steinteppi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berandi borð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flotílögn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Efnisval í baði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gifs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sementsplötur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vikurveggir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34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Dæmi 1: Steypt hús, einangrað með málklæðningu að utan, 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734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viðsnúið þak, flísar á gólfi, vikur í baði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Einkunn</a:t>
                      </a:r>
                      <a:r>
                        <a:rPr lang="en-US" sz="900" u="none" strike="noStrike" dirty="0">
                          <a:effectLst/>
                        </a:rPr>
                        <a:t>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72000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734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Dæmi 2: steypt hús, einangrað með málmklæðn að innan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7340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engin lagnagrind, timburþak, dúkur á gólfum, gifs í baði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7340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Einkunn: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6" marR="7726" marT="7726" marB="0" anchor="b"/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2830"/>
            <a:ext cx="8229600" cy="436728"/>
          </a:xfrm>
        </p:spPr>
        <p:txBody>
          <a:bodyPr>
            <a:normAutofit/>
          </a:bodyPr>
          <a:lstStyle/>
          <a:p>
            <a:pPr algn="ctr"/>
            <a:r>
              <a:rPr lang="is-IS" sz="2000" dirty="0"/>
              <a:t>hvar mega vondir vera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66" y="435429"/>
            <a:ext cx="8405121" cy="5834741"/>
          </a:xfrm>
        </p:spPr>
        <p:txBody>
          <a:bodyPr>
            <a:normAutofit fontScale="77500" lnSpcReduction="20000"/>
          </a:bodyPr>
          <a:lstStyle/>
          <a:p>
            <a:endParaRPr lang="is-IS" dirty="0"/>
          </a:p>
          <a:p>
            <a:r>
              <a:rPr lang="is-IS" dirty="0"/>
              <a:t>Er mygla efst í viðsnúnu þaki jafn vond og mygla á vegg bak við skáp í svefnherbergi? </a:t>
            </a:r>
            <a:r>
              <a:rPr lang="is-IS" b="1" dirty="0">
                <a:solidFill>
                  <a:srgbClr val="FF0000"/>
                </a:solidFill>
              </a:rPr>
              <a:t>Nei</a:t>
            </a:r>
            <a:r>
              <a:rPr lang="is-IS" dirty="0"/>
              <a:t> . Skiptir mygla í viðsnúnu þaki yfirhöfuð nokkru máli? </a:t>
            </a:r>
            <a:r>
              <a:rPr lang="is-IS" b="1" dirty="0">
                <a:solidFill>
                  <a:srgbClr val="FF0000"/>
                </a:solidFill>
              </a:rPr>
              <a:t>Nei</a:t>
            </a:r>
          </a:p>
          <a:p>
            <a:endParaRPr lang="is-IS" sz="900" dirty="0"/>
          </a:p>
          <a:p>
            <a:r>
              <a:rPr lang="is-IS" dirty="0"/>
              <a:t>Er mygla í föllnum greinum í garðinum jafn slæm og undir parketi í stofunni? </a:t>
            </a:r>
            <a:r>
              <a:rPr lang="is-IS" b="1" dirty="0">
                <a:solidFill>
                  <a:srgbClr val="FF0000"/>
                </a:solidFill>
              </a:rPr>
              <a:t>Nei</a:t>
            </a:r>
          </a:p>
          <a:p>
            <a:endParaRPr lang="is-IS" sz="900" dirty="0"/>
          </a:p>
          <a:p>
            <a:r>
              <a:rPr lang="is-IS" dirty="0"/>
              <a:t>Er mygla í timburklæðingu utan á steypum vegg jafn slæm og innan á steyptum vegg einangruðum að innan? </a:t>
            </a:r>
            <a:r>
              <a:rPr lang="is-IS" b="1" dirty="0">
                <a:solidFill>
                  <a:srgbClr val="FF0000"/>
                </a:solidFill>
              </a:rPr>
              <a:t>Nei</a:t>
            </a:r>
            <a:r>
              <a:rPr lang="is-IS" b="1" dirty="0"/>
              <a:t>.</a:t>
            </a:r>
          </a:p>
          <a:p>
            <a:endParaRPr lang="is-IS" sz="1100" dirty="0"/>
          </a:p>
          <a:p>
            <a:r>
              <a:rPr lang="is-IS" dirty="0"/>
              <a:t>Hvar í útvegg má myglan vera? </a:t>
            </a:r>
            <a:r>
              <a:rPr lang="is-IS" b="1" dirty="0">
                <a:solidFill>
                  <a:srgbClr val="FF0000"/>
                </a:solidFill>
              </a:rPr>
              <a:t>Veit það ekki</a:t>
            </a:r>
            <a:r>
              <a:rPr lang="is-IS" dirty="0"/>
              <a:t>. Háð tengslum við inniloftið. En hvernig. </a:t>
            </a:r>
            <a:r>
              <a:rPr lang="is-IS" b="1" dirty="0">
                <a:solidFill>
                  <a:srgbClr val="FF0000"/>
                </a:solidFill>
              </a:rPr>
              <a:t>Veit það ekki</a:t>
            </a:r>
            <a:endParaRPr lang="is-IS" dirty="0"/>
          </a:p>
          <a:p>
            <a:endParaRPr lang="is-IS" sz="1100" dirty="0"/>
          </a:p>
          <a:p>
            <a:r>
              <a:rPr lang="is-IS" dirty="0"/>
              <a:t>Er mygla í þaki sem er uppstólað timburþak yfir steyptri plötu, sem er ekki aðgengilegt að innan, jafn vond og í timburþaki með þunnu loftbili yfir íbúð. </a:t>
            </a:r>
            <a:r>
              <a:rPr lang="is-IS" b="1" dirty="0">
                <a:solidFill>
                  <a:srgbClr val="FF0000"/>
                </a:solidFill>
              </a:rPr>
              <a:t>Nei</a:t>
            </a:r>
            <a:r>
              <a:rPr lang="is-IS" dirty="0"/>
              <a:t>.</a:t>
            </a:r>
          </a:p>
          <a:p>
            <a:endParaRPr lang="is-IS" sz="1100" dirty="0"/>
          </a:p>
          <a:p>
            <a:r>
              <a:rPr lang="is-IS" dirty="0"/>
              <a:t>Er mygla innan á steyptum útvegg eins og sýnt var áður verri en mygla í krossvið yst í timburvegg.</a:t>
            </a:r>
            <a:r>
              <a:rPr lang="is-IS" b="1" dirty="0">
                <a:solidFill>
                  <a:srgbClr val="FF0000"/>
                </a:solidFill>
              </a:rPr>
              <a:t> Veit ekki.  </a:t>
            </a:r>
            <a:r>
              <a:rPr lang="is-IS" dirty="0"/>
              <a:t>Líklega verri.</a:t>
            </a:r>
          </a:p>
          <a:p>
            <a:endParaRPr lang="is-IS" b="1" dirty="0">
              <a:solidFill>
                <a:srgbClr val="FF0000"/>
              </a:solidFill>
            </a:endParaRPr>
          </a:p>
          <a:p>
            <a:r>
              <a:rPr lang="is-IS" dirty="0"/>
              <a:t>Á að vera rakavarnarlag þegar kjallaraveggir eru einangraðir að innan? </a:t>
            </a:r>
            <a:r>
              <a:rPr lang="is-IS" b="1" dirty="0">
                <a:solidFill>
                  <a:srgbClr val="FF0000"/>
                </a:solidFill>
              </a:rPr>
              <a:t>Nei</a:t>
            </a:r>
          </a:p>
          <a:p>
            <a:endParaRPr lang="is-IS" b="1" dirty="0">
              <a:solidFill>
                <a:srgbClr val="FF0000"/>
              </a:solidFill>
            </a:endParaRPr>
          </a:p>
          <a:p>
            <a:r>
              <a:rPr lang="is-IS" dirty="0"/>
              <a:t>Hvað er með gamla „dauða“ myglu innan á steypum útvegg frá gömlum leka eða rakaútfellingu sem við vitum ekki um? </a:t>
            </a:r>
            <a:r>
              <a:rPr lang="is-IS" b="1" dirty="0">
                <a:solidFill>
                  <a:srgbClr val="FF0000"/>
                </a:solidFill>
              </a:rPr>
              <a:t>Veit ekki.</a:t>
            </a:r>
          </a:p>
          <a:p>
            <a:endParaRPr lang="is-IS" dirty="0">
              <a:solidFill>
                <a:srgbClr val="FF0000"/>
              </a:solidFill>
            </a:endParaRPr>
          </a:p>
          <a:p>
            <a:r>
              <a:rPr lang="is-IS" dirty="0"/>
              <a:t>Er hefðbundinn íslenskur útveggur kannski betri án sterkrar rakasperru. </a:t>
            </a:r>
            <a:r>
              <a:rPr lang="is-IS" b="1" dirty="0">
                <a:solidFill>
                  <a:srgbClr val="FF0000"/>
                </a:solidFill>
              </a:rPr>
              <a:t>Já</a:t>
            </a:r>
          </a:p>
          <a:p>
            <a:endParaRPr lang="is-IS" sz="1100" dirty="0"/>
          </a:p>
          <a:p>
            <a:r>
              <a:rPr lang="is-IS" dirty="0"/>
              <a:t>Getum við farið að taka já-</a:t>
            </a:r>
            <a:r>
              <a:rPr lang="is-IS" dirty="0" err="1"/>
              <a:t>in</a:t>
            </a:r>
            <a:r>
              <a:rPr lang="is-IS" dirty="0"/>
              <a:t> og nei-</a:t>
            </a:r>
            <a:r>
              <a:rPr lang="is-IS" dirty="0" err="1"/>
              <a:t>in</a:t>
            </a:r>
            <a:r>
              <a:rPr lang="is-IS" dirty="0"/>
              <a:t> og búa til matskerfi fyrir mygluviðkvæma. Og rannsaka „veit ekki“- liðina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2800" dirty="0"/>
              <a:t>Mygluvandamál og krossviður</a:t>
            </a:r>
            <a:br>
              <a:rPr lang="is-IS" sz="2800" dirty="0"/>
            </a:br>
            <a:r>
              <a:rPr lang="is-IS" sz="2800" dirty="0"/>
              <a:t/>
            </a:r>
            <a:br>
              <a:rPr lang="is-IS" sz="2800" dirty="0"/>
            </a:br>
            <a:r>
              <a:rPr lang="is-IS" sz="2800" dirty="0"/>
              <a:t>Undirkæling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52930"/>
            <a:ext cx="6048671" cy="46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08000"/>
            <a:ext cx="82296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/>
              <a:t/>
            </a:r>
            <a:br>
              <a:rPr lang="is-IS" dirty="0"/>
            </a:br>
            <a:r>
              <a:rPr lang="is-IS" sz="2700" dirty="0" smtClean="0"/>
              <a:t>Tilfinning mín sem mygluráðgjafi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8" y="1519084"/>
            <a:ext cx="8229600" cy="4955458"/>
          </a:xfrm>
        </p:spPr>
        <p:txBody>
          <a:bodyPr>
            <a:normAutofit/>
          </a:bodyPr>
          <a:lstStyle/>
          <a:p>
            <a:endParaRPr lang="is-IS" dirty="0"/>
          </a:p>
          <a:p>
            <a:r>
              <a:rPr lang="is-IS" sz="2800" dirty="0" smtClean="0"/>
              <a:t>Það er óþolandi að vera ráðgjafi og vita ekki neitt</a:t>
            </a:r>
            <a:endParaRPr lang="is-IS" sz="2800" dirty="0"/>
          </a:p>
          <a:p>
            <a:endParaRPr lang="is-IS" sz="2800" dirty="0"/>
          </a:p>
          <a:p>
            <a:r>
              <a:rPr lang="is-IS" sz="2800" dirty="0" smtClean="0"/>
              <a:t>Það er óþolandi að vera rannsakandi vísindamaður og hafa engin tæki</a:t>
            </a:r>
            <a:endParaRPr lang="is-IS" sz="2800" dirty="0"/>
          </a:p>
          <a:p>
            <a:endParaRPr lang="is-IS" sz="2800" dirty="0"/>
          </a:p>
          <a:p>
            <a:r>
              <a:rPr lang="is-IS" sz="2800" dirty="0" smtClean="0"/>
              <a:t>Það er óþolandi að vera læknir og hafa ekkert meðal sem er fullkomið.</a:t>
            </a:r>
            <a:endParaRPr lang="is-IS" sz="2800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742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2800" dirty="0"/>
              <a:t>Mygluvandamál og krossviður</a:t>
            </a:r>
            <a:br>
              <a:rPr lang="is-IS" sz="2800" dirty="0"/>
            </a:br>
            <a:r>
              <a:rPr lang="is-IS" sz="2800" dirty="0"/>
              <a:t/>
            </a:r>
            <a:br>
              <a:rPr lang="is-IS" sz="2800" dirty="0"/>
            </a:br>
            <a:r>
              <a:rPr lang="is-IS" sz="2800" dirty="0"/>
              <a:t>Undirkæling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73138"/>
            <a:ext cx="8208963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990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2800" dirty="0"/>
              <a:t>Mygluvandamál og krossviður</a:t>
            </a:r>
            <a:br>
              <a:rPr lang="is-IS" sz="2800" dirty="0"/>
            </a:br>
            <a:r>
              <a:rPr lang="is-IS" sz="2800" dirty="0"/>
              <a:t/>
            </a:r>
            <a:br>
              <a:rPr lang="is-IS" sz="2800" dirty="0"/>
            </a:br>
            <a:r>
              <a:rPr lang="is-IS" sz="2800" dirty="0"/>
              <a:t>Undirkæling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</p:txBody>
      </p:sp>
      <p:pic>
        <p:nvPicPr>
          <p:cNvPr id="5" name="Picture 4" descr="2012_1214berlin0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4168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23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22830"/>
            <a:ext cx="8229600" cy="436728"/>
          </a:xfrm>
        </p:spPr>
        <p:txBody>
          <a:bodyPr>
            <a:normAutofit/>
          </a:bodyPr>
          <a:lstStyle/>
          <a:p>
            <a:pPr algn="ctr"/>
            <a:r>
              <a:rPr lang="is-IS" sz="2000" dirty="0"/>
              <a:t>Hvað þarf að gera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66" y="696036"/>
            <a:ext cx="8405121" cy="5445457"/>
          </a:xfrm>
        </p:spPr>
        <p:txBody>
          <a:bodyPr>
            <a:normAutofit fontScale="85000" lnSpcReduction="20000"/>
          </a:bodyPr>
          <a:lstStyle/>
          <a:p>
            <a:endParaRPr lang="is-IS" dirty="0"/>
          </a:p>
          <a:p>
            <a:r>
              <a:rPr lang="is-IS" dirty="0"/>
              <a:t>Setja af stað umfangsmikla athugun á myglu í nýlegum húsum einangruðum að innan með lögnum utan við rakavörn einkum þeim sem ekki eru einangruð með plasti og múruð.</a:t>
            </a:r>
          </a:p>
          <a:p>
            <a:endParaRPr lang="is-IS" dirty="0"/>
          </a:p>
          <a:p>
            <a:r>
              <a:rPr lang="is-IS" dirty="0"/>
              <a:t>Vinnuhópur skrifi bráðabrigðakafla í byggingarreglugerðina um myglufrí hús</a:t>
            </a:r>
          </a:p>
          <a:p>
            <a:endParaRPr lang="is-IS" dirty="0"/>
          </a:p>
          <a:p>
            <a:r>
              <a:rPr lang="is-IS" dirty="0"/>
              <a:t>Vegna alvarlegs gruns um heilsubrest vegna byggingargalla, sem hér hefur verið lýst, á Mannvirkjastofnun að láta stöðva leyfisveitingar fyrir öllum húsum einangruðum að innan á þennan hátt nú þegar.</a:t>
            </a:r>
          </a:p>
          <a:p>
            <a:endParaRPr lang="is-IS" dirty="0"/>
          </a:p>
          <a:p>
            <a:r>
              <a:rPr lang="is-IS" dirty="0"/>
              <a:t>Mannvirkjastofnun sendi dreifibréf til allra hönnuða líkt og Byggingarfulltrúinn í Reykjavík gerði oft og vari við aðferðinni.</a:t>
            </a:r>
          </a:p>
          <a:p>
            <a:endParaRPr lang="is-IS" dirty="0"/>
          </a:p>
          <a:p>
            <a:r>
              <a:rPr lang="is-IS" dirty="0"/>
              <a:t>Staðfestist sá grunur sem hér hefur verið settur fram ættu dómstólar að dæma umrædda byggingaraðferð sem leynda hönnunar- og byggingargalla.</a:t>
            </a:r>
          </a:p>
          <a:p>
            <a:endParaRPr lang="is-IS" dirty="0"/>
          </a:p>
          <a:p>
            <a:r>
              <a:rPr lang="is-IS" dirty="0"/>
              <a:t>Svo þarf að rannsaka miklu betur myglu í íslenskum húsum, tengsl við byggingaraðferðir, staðsetningu í byggingum, þolanlegt magn, tengst við sjúkdóma o.fl.</a:t>
            </a:r>
          </a:p>
          <a:p>
            <a:endParaRPr lang="is-IS" dirty="0"/>
          </a:p>
          <a:p>
            <a:r>
              <a:rPr lang="is-IS" dirty="0"/>
              <a:t>Í sumu getum við stuðst við erlendar rannsóknir í sumu ekki.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15614"/>
            <a:ext cx="8229600" cy="536027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 smtClean="0"/>
              <a:t>H</a:t>
            </a:r>
            <a:r>
              <a:rPr lang="is-IS" sz="2700" dirty="0" smtClean="0"/>
              <a:t>vað vitum við ekki – hvað vantar okkur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8" y="693683"/>
            <a:ext cx="8229600" cy="5780859"/>
          </a:xfrm>
        </p:spPr>
        <p:txBody>
          <a:bodyPr>
            <a:normAutofit fontScale="92500"/>
          </a:bodyPr>
          <a:lstStyle/>
          <a:p>
            <a:endParaRPr lang="is-IS" dirty="0"/>
          </a:p>
          <a:p>
            <a:r>
              <a:rPr lang="is-IS" sz="2400" dirty="0" smtClean="0"/>
              <a:t>Okkur vantar öll þröskulds- eða viðmiðunargildi og eru þau yfirleitt til</a:t>
            </a:r>
          </a:p>
          <a:p>
            <a:r>
              <a:rPr lang="is-IS" sz="2400" dirty="0" smtClean="0"/>
              <a:t>Okkur vantar betri þekkingu á íslenskum húsum.</a:t>
            </a:r>
          </a:p>
          <a:p>
            <a:r>
              <a:rPr lang="is-IS" sz="2400" dirty="0" smtClean="0"/>
              <a:t>Okkur vantar tæki til að finna raka í gegnum þök og veggi.</a:t>
            </a:r>
          </a:p>
          <a:p>
            <a:r>
              <a:rPr lang="is-IS" sz="2400" dirty="0" smtClean="0"/>
              <a:t>Okkur vantar tæki til að finna (dauða) myglu í þurrum vegg sem var áður blautur. </a:t>
            </a:r>
          </a:p>
          <a:p>
            <a:r>
              <a:rPr lang="is-IS" sz="2400" dirty="0" smtClean="0"/>
              <a:t>Okkur vantar þekkingu á því hvernig mygla virkar á fólk. Hefur hún bara áhrif gegnum lofthreyfingar og hvernig mælum við það?</a:t>
            </a:r>
          </a:p>
          <a:p>
            <a:endParaRPr lang="is-IS" sz="2400" dirty="0" smtClean="0"/>
          </a:p>
          <a:p>
            <a:r>
              <a:rPr lang="is-IS" sz="2400" dirty="0" smtClean="0"/>
              <a:t>Aðallega vantar einhvern sem þorir að segja okkur að fara að andskotast til að byggja heilbrigð hús og refsar þeim sem gera það ekki. </a:t>
            </a:r>
          </a:p>
          <a:p>
            <a:pPr marL="0" indent="0">
              <a:buNone/>
            </a:pPr>
            <a:r>
              <a:rPr lang="is-IS" sz="2400" dirty="0"/>
              <a:t>	</a:t>
            </a:r>
            <a:r>
              <a:rPr lang="is-IS" sz="2400" dirty="0" smtClean="0"/>
              <a:t>Er ekki eitthvað til sem heitir byggingayfirvöld?</a:t>
            </a:r>
            <a:endParaRPr lang="is-IS" sz="2400" dirty="0"/>
          </a:p>
          <a:p>
            <a:endParaRPr lang="is-IS" sz="2800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903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841" y="539531"/>
            <a:ext cx="8229600" cy="863600"/>
          </a:xfrm>
        </p:spPr>
        <p:txBody>
          <a:bodyPr>
            <a:normAutofit/>
          </a:bodyPr>
          <a:lstStyle/>
          <a:p>
            <a:pPr algn="ctr"/>
            <a:r>
              <a:rPr lang="is-IS" sz="2700" dirty="0" smtClean="0"/>
              <a:t>Hvað sjáum við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8" y="1519084"/>
            <a:ext cx="8229600" cy="4955458"/>
          </a:xfrm>
        </p:spPr>
        <p:txBody>
          <a:bodyPr>
            <a:normAutofit/>
          </a:bodyPr>
          <a:lstStyle/>
          <a:p>
            <a:endParaRPr lang="is-IS" dirty="0"/>
          </a:p>
          <a:p>
            <a:pPr marL="0" indent="0" algn="ctr">
              <a:buNone/>
            </a:pPr>
            <a:r>
              <a:rPr lang="is-IS" sz="2800" dirty="0" smtClean="0"/>
              <a:t>Yfirleitt sjáum við ekki neitt á yfirborðinu.</a:t>
            </a:r>
          </a:p>
          <a:p>
            <a:pPr marL="0" indent="0" algn="ctr">
              <a:buNone/>
            </a:pPr>
            <a:endParaRPr lang="is-IS" sz="2800" dirty="0" smtClean="0"/>
          </a:p>
          <a:p>
            <a:pPr marL="0" indent="0" algn="ctr">
              <a:buNone/>
            </a:pPr>
            <a:r>
              <a:rPr lang="is-IS" sz="2800" dirty="0" smtClean="0"/>
              <a:t>Húsin líta oft vel úr, allt slétt og fellt, </a:t>
            </a:r>
            <a:r>
              <a:rPr lang="is-IS" sz="2800" dirty="0" err="1" smtClean="0"/>
              <a:t>parkett</a:t>
            </a:r>
            <a:r>
              <a:rPr lang="is-IS" sz="2800" dirty="0" smtClean="0"/>
              <a:t> á gólfum og veggir málaðir.</a:t>
            </a:r>
          </a:p>
          <a:p>
            <a:pPr marL="0" indent="0" algn="ctr">
              <a:buNone/>
            </a:pPr>
            <a:endParaRPr lang="is-IS" sz="2800" dirty="0"/>
          </a:p>
          <a:p>
            <a:pPr marL="0" indent="0" algn="ctr">
              <a:buNone/>
            </a:pPr>
            <a:r>
              <a:rPr lang="is-IS" sz="2800" dirty="0" smtClean="0"/>
              <a:t>En samt eru alvarleg veikindi í byggingunni</a:t>
            </a:r>
            <a:endParaRPr lang="is-IS" sz="2800" dirty="0"/>
          </a:p>
          <a:p>
            <a:endParaRPr lang="is-IS" sz="2800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15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91729"/>
            <a:ext cx="8229600" cy="737419"/>
          </a:xfrm>
        </p:spPr>
        <p:txBody>
          <a:bodyPr>
            <a:normAutofit fontScale="90000"/>
          </a:bodyPr>
          <a:lstStyle/>
          <a:p>
            <a:r>
              <a:rPr lang="is-IS" sz="2400" dirty="0" smtClean="0"/>
              <a:t>En svo tökum við loftaklæðninguna niður</a:t>
            </a:r>
            <a:br>
              <a:rPr lang="is-IS" sz="2400" dirty="0" smtClean="0"/>
            </a:br>
            <a:r>
              <a:rPr lang="is-IS" sz="2400" dirty="0" smtClean="0"/>
              <a:t/>
            </a:r>
            <a:br>
              <a:rPr lang="is-IS" sz="2400" dirty="0" smtClean="0"/>
            </a:br>
            <a:r>
              <a:rPr lang="is-IS" sz="2400" dirty="0" smtClean="0"/>
              <a:t>Þetta hefðum við ekki fundið með mælitækjunum okkar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25" y="1282700"/>
            <a:ext cx="6921500" cy="5191125"/>
          </a:xfrm>
        </p:spPr>
      </p:pic>
    </p:spTree>
    <p:extLst>
      <p:ext uri="{BB962C8B-B14F-4D97-AF65-F5344CB8AC3E}">
        <p14:creationId xmlns:p14="http://schemas.microsoft.com/office/powerpoint/2010/main" val="11424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8800" y="0"/>
            <a:ext cx="8229600" cy="196521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s-IS" sz="2000" dirty="0" smtClean="0"/>
              <a:t>Engin ummerki voru á yfirborði veggjanna</a:t>
            </a:r>
            <a:endParaRPr lang="en-US" sz="2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3550" y="5821044"/>
            <a:ext cx="8108950" cy="8718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800" dirty="0"/>
          </a:p>
        </p:txBody>
      </p:sp>
      <p:pic>
        <p:nvPicPr>
          <p:cNvPr id="1026" name="Picture 2" descr="F:\Rikki\IMG_27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69" y="962180"/>
            <a:ext cx="6619187" cy="529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Rikhardur\Desktop\Myndir fyrirlestur\Andyrisherber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38" y="395785"/>
            <a:ext cx="8616287" cy="646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Rikki\IMG_27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4" y="323851"/>
            <a:ext cx="7587192" cy="569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Rikhardur\Desktop\Myndir fyrirlestur\PB250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92000" cy="73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1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Rikhardur\Desktop\Myndir fyrirlestur\PC070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fla PPT grunnur 1.0">
  <a:themeElements>
    <a:clrScheme name="Custom 18">
      <a:dk1>
        <a:srgbClr val="000000"/>
      </a:dk1>
      <a:lt1>
        <a:srgbClr val="FFFFFF"/>
      </a:lt1>
      <a:dk2>
        <a:srgbClr val="CD2623"/>
      </a:dk2>
      <a:lt2>
        <a:srgbClr val="3F454B"/>
      </a:lt2>
      <a:accent1>
        <a:srgbClr val="5A6169"/>
      </a:accent1>
      <a:accent2>
        <a:srgbClr val="8B9495"/>
      </a:accent2>
      <a:accent3>
        <a:srgbClr val="B5BEC1"/>
      </a:accent3>
      <a:accent4>
        <a:srgbClr val="5389C1"/>
      </a:accent4>
      <a:accent5>
        <a:srgbClr val="7DA57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Efla PPT grunnur 1.0.potx</Template>
  <TotalTime>8068</TotalTime>
  <Words>1034</Words>
  <Application>Microsoft Office PowerPoint</Application>
  <PresentationFormat>On-screen Show (4:3)</PresentationFormat>
  <Paragraphs>246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Efla PPT grunnur 1.0</vt:lpstr>
      <vt:lpstr>EFLA í mygluheimum</vt:lpstr>
      <vt:lpstr> Tilfinning mín sem mygluráðgjafi </vt:lpstr>
      <vt:lpstr>Hvað vitum við ekki – hvað vantar okkur</vt:lpstr>
      <vt:lpstr>Hvað sjáum við</vt:lpstr>
      <vt:lpstr>En svo tökum við loftaklæðninguna niður  Þetta hefðum við ekki fundið með mælitækjunum okkar</vt:lpstr>
      <vt:lpstr>Engin ummerki voru á yfirborði veggjanna</vt:lpstr>
      <vt:lpstr>PowerPoint Presentation</vt:lpstr>
      <vt:lpstr>PowerPoint Presentation</vt:lpstr>
      <vt:lpstr>PowerPoint Presentation</vt:lpstr>
      <vt:lpstr> Það er óþolandi að vita ekki neitt</vt:lpstr>
      <vt:lpstr> Það er óþolandi að vera rannsakandi án réttra tækja</vt:lpstr>
      <vt:lpstr> Það er óþolandi að vera rannsakandi án réttra tækja</vt:lpstr>
      <vt:lpstr>Matskerfi  Frágangur útveggja</vt:lpstr>
      <vt:lpstr> Okkur vantar þröskuldsgildi</vt:lpstr>
      <vt:lpstr>PowerPoint Presentation</vt:lpstr>
      <vt:lpstr> Svona vil ég hafa húsið mitt:</vt:lpstr>
      <vt:lpstr>Matskerfi</vt:lpstr>
      <vt:lpstr>hvar mega vondir vera</vt:lpstr>
      <vt:lpstr>Mygluvandamál og krossviður  Undirkæling</vt:lpstr>
      <vt:lpstr>Mygluvandamál og krossviður  Undirkæling</vt:lpstr>
      <vt:lpstr>Mygluvandamál og krossviður  Undirkæling</vt:lpstr>
      <vt:lpstr>Hvað þarf að gera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VELKOMIN</dc:title>
  <dc:creator>Gislason Orn Smari</dc:creator>
  <cp:lastModifiedBy>Rikhardur</cp:lastModifiedBy>
  <cp:revision>185</cp:revision>
  <cp:lastPrinted>2016-02-19T08:18:20Z</cp:lastPrinted>
  <dcterms:created xsi:type="dcterms:W3CDTF">2010-08-16T15:48:23Z</dcterms:created>
  <dcterms:modified xsi:type="dcterms:W3CDTF">2017-09-10T09:42:38Z</dcterms:modified>
</cp:coreProperties>
</file>